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S1"/>
    <p:sldId id="257" r:id="rIdS2"/>
    <p:sldId id="258" r:id="rIdS3"/>
    <p:sldId id="259" r:id="rIdS4"/>
    <p:sldId id="260" r:id="rIdS5"/>
    <p:sldId id="261" r:id="rIdS6"/>
    <p:sldId id="262" r:id="rIdS7"/>
    <p:sldId id="263" r:id="rIdS8"/>
  </p:sldIdLst>
  <p:sldSz cx="12192000" cy="6858000"/>
  <p:notesSz cx="6858000" cy="9144000"/>
  <p:defaultTextStyle>
    <a:defPPr>
      <a:defRPr lang="en-US">
        <a:latin typeface="Inter"/>
      </a:defRPr>
    </a:defPPr>
    <a:lvl1pPr>
      <a:defRPr sz="1800">
        <a:latin typeface="Inter"/>
      </a:defRPr>
    </a:lvl1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T" Type="http://schemas.openxmlformats.org/officeDocument/2006/relationships/theme" Target="theme/theme1.xml"/><Relationship Id="rIdS1" Type="http://schemas.openxmlformats.org/officeDocument/2006/relationships/slide" Target="slides/slide1.xml"/><Relationship Id="rIdS2" Type="http://schemas.openxmlformats.org/officeDocument/2006/relationships/slide" Target="slides/slide2.xml"/><Relationship Id="rIdS3" Type="http://schemas.openxmlformats.org/officeDocument/2006/relationships/slide" Target="slides/slide3.xml"/><Relationship Id="rIdS4" Type="http://schemas.openxmlformats.org/officeDocument/2006/relationships/slide" Target="slides/slide4.xml"/><Relationship Id="rIdS5" Type="http://schemas.openxmlformats.org/officeDocument/2006/relationships/slide" Target="slides/slide5.xml"/><Relationship Id="rIdS6" Type="http://schemas.openxmlformats.org/officeDocument/2006/relationships/slide" Target="slides/slide6.xml"/><Relationship Id="rIdS7" Type="http://schemas.openxmlformats.org/officeDocument/2006/relationships/slide" Target="slides/slide7.xml"/><Relationship Id="rIdS8" Type="http://schemas.openxmlformats.org/officeDocument/2006/relationships/slide" Target="slides/sl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p="http://schemas.openxmlformats.org/presentationml/2006/main"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S!$B$1</c:f>
              <c:strCache>
                <c:ptCount val="1"/>
                <c:pt idx="0">
                  <c:v>Image previews</c:v>
                </c:pt>
              </c:strCache>
            </c:strRef>
          </c:tx>
          <c:spPr>
            <a:solidFill>
              <a:srgbClr val="B8C4D0"/>
            </a:solidFill>
          </c:spPr>
          <c:invertIfNegative val="0"/>
          <c:cat>
            <c:strRef>
              <c:f>S!$A$2:$A$5</c:f>
              <c:strCache>
                <c:ptCount val="4"/>
                <c:pt idx="0">
                  <c:v>Layout</c:v>
                </c:pt>
                <c:pt idx="1">
                  <c:v>Animation</c:v>
                </c:pt>
                <c:pt idx="2">
                  <c:v>Video</c:v>
                </c:pt>
                <c:pt idx="3">
                  <c:v>Links</c:v>
                </c:pt>
              </c:strCache>
            </c:strRef>
          </c:cat>
          <c:val>
            <c:numRef>
              <c:f>S!$B$2:$B$5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S!$C$1</c:f>
              <c:strCache>
                <c:ptCount val="1"/>
                <c:pt idx="0">
                  <c:v>SlideKiln</c:v>
                </c:pt>
              </c:strCache>
            </c:strRef>
          </c:tx>
          <c:spPr>
            <a:solidFill>
              <a:srgbClr val="00C1C8"/>
            </a:solidFill>
          </c:spPr>
          <c:invertIfNegative val="0"/>
          <c:cat>
            <c:strRef>
              <c:f>S!$A$2:$A$5</c:f>
              <c:strCache>
                <c:ptCount val="4"/>
                <c:pt idx="0">
                  <c:v>Layout</c:v>
                </c:pt>
                <c:pt idx="1">
                  <c:v>Animation</c:v>
                </c:pt>
                <c:pt idx="2">
                  <c:v>Video</c:v>
                </c:pt>
                <c:pt idx="3">
                  <c:v>Links</c:v>
                </c:pt>
              </c:strCache>
            </c:strRef>
          </c:cat>
          <c:val>
            <c:numRef>
              <c:f>S!$C$2:$C$5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gapWidth val="8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tickLblPos val="nextTo"/>
        <c:txPr>
          <a:bodyPr/>
          <a:lstStyle/>
          <a:p>
            <a:pPr>
              <a:defRPr sz="2000">
                <a:solidFill>
                  <a:srgbClr val="1D2939"/>
                </a:solidFill>
                <a:latin typeface="Inter"/>
              </a:defRPr>
            </a:pPr>
            <a:endParaRPr lang="en-US"/>
          </a:p>
        </c:txPr>
        <c:crossAx val="2"/>
      </c:catAx>
      <c:valAx>
        <c:axId val="2"/>
        <c:scaling>
          <c:orientation val="minMax"/>
          <c:max val="3"/>
          <c:min val="0"/>
        </c:scaling>
        <c:delete val="0"/>
        <c:axPos val="l"/>
        <c:majorGridlines>
          <c:spPr>
            <a:ln>
              <a:solidFill>
                <a:srgbClr val="E4EAF0"/>
              </a:solidFill>
            </a:ln>
          </c:spPr>
        </c:majorGridlines>
        <c:numFmt formatCode="General" sourceLinked="0"/>
        <c:majorTickMark val="none"/>
        <c:tickLblPos val="none"/>
        <c:spPr>
          <a:ln>
            <a:noFill/>
          </a:ln>
        </c:spPr>
        <c:crossAx val="1"/>
      </c:valAx>
    </c:plotArea>
    <c:legend>
      <c:legendPos val="t"/>
      <c:overlay val="0"/>
      <c:txPr>
        <a:bodyPr/>
        <a:lstStyle/>
        <a:p>
          <a:pPr>
            <a:defRPr sz="2000">
              <a:solidFill>
                <a:srgbClr val="1D2939"/>
              </a:solidFill>
              <a:latin typeface="Inter"/>
            </a:defRPr>
          </a:pPr>
          <a:endParaRPr lang="en-US"/>
        </a:p>
      </c:txPr>
    </c:legend>
    <c:plotVisOnly val="1"/>
  </c:chart>
</c:chartSpac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Logo" Type="http://schemas.openxmlformats.org/officeDocument/2006/relationships/image" Target="../media/logo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J0" Type="http://schemas.openxmlformats.org/officeDocument/2006/relationships/slide" Target="slide3.xml"/><Relationship Id="rIdJ1" Type="http://schemas.openxmlformats.org/officeDocument/2006/relationships/slide" Target="slide4.xml"/><Relationship Id="rIdJ2" Type="http://schemas.openxmlformats.org/officeDocument/2006/relationships/slide" Target="slide5.xml"/><Relationship Id="rIdJ3" Type="http://schemas.openxmlformats.org/officeDocument/2006/relationships/slide" Target="slide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Relationship Id="rIdV1" Type="http://schemas.openxmlformats.org/officeDocument/2006/relationships/video" Target="../media/demo-clip.mp4"/><Relationship Id="rIdV2" Type="http://schemas.microsoft.com/office/2007/relationships/media" Target="../media/demo-clip.mp4"/><Relationship Id="rIdP1" Type="http://schemas.openxmlformats.org/officeDocument/2006/relationships/image" Target="../media/demo-poster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Relationship Id="rIdC1" Type="http://schemas.openxmlformats.org/officeDocument/2006/relationships/chart" Target="../charts/char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Menu" Type="http://schemas.openxmlformats.org/officeDocument/2006/relationships/slide" Target="slide2.xml"/><Relationship Id="rIdLogo" Type="http://schemas.openxmlformats.org/officeDocument/2006/relationships/image" Target="../media/logo.png"/><Relationship Id="rIdSite" Type="http://schemas.openxmlformats.org/officeDocument/2006/relationships/hyperlink" Target="https://slidekiln.com/sign-up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685800" y="640080"/>
            <a:ext cx="731520" cy="731520"/>
          </a:xfrm>
          <a:prstGeom prst="rect">
            <a:avLst/>
          </a:prstGeom>
        </p:spPr>
      </p:pic>
      <p:sp>
        <p:nvSpPr>
          <p:cNvPr id="3" name="Wordmark"/>
          <p:cNvSpPr/>
          <p:nvPr/>
        </p:nvSpPr>
        <p:spPr>
          <a:xfrm>
            <a:off x="1554480" y="713232"/>
            <a:ext cx="3657600" cy="5943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/>
            <a:r>
              <a:rPr lang="en-US" sz="2600" b="1" dirty="0">
                <a:solidFill>
                  <a:srgbClr val="FFFFFF"/>
                </a:solidFill>
                <a:latin typeface="Inter"/>
              </a:rPr>
              <a:t>SlideKiln</a:t>
            </a:r>
          </a:p>
        </p:txBody>
      </p:sp>
      <p:sp>
        <p:nvSpPr>
          <p:cNvPr id="4" name="Headline"/>
          <p:cNvSpPr/>
          <p:nvPr/>
        </p:nvSpPr>
        <p:spPr>
          <a:xfrm>
            <a:off x="685800" y="2011680"/>
            <a:ext cx="10515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6600" b="1" dirty="0">
                <a:solidFill>
                  <a:srgbClr val="FFFFFF"/>
                </a:solidFill>
                <a:latin typeface="Inter"/>
              </a:rPr>
              <a:t>This is a PowerPoint.</a:t>
            </a:r>
          </a:p>
        </p:txBody>
      </p:sp>
      <p:sp>
        <p:nvSpPr>
          <p:cNvPr id="5" name="Subhead"/>
          <p:cNvSpPr/>
          <p:nvPr/>
        </p:nvSpPr>
        <p:spPr>
          <a:xfrm>
            <a:off x="685800" y="3429000"/>
            <a:ext cx="9601200" cy="109728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600" dirty="0">
                <a:solidFill>
                  <a:srgbClr val="00C1C8"/>
                </a:solidFill>
                <a:latin typeface="Inter"/>
              </a:rPr>
              <a:t>Built in PowerPoint. Converted by SlideKiln.</a:t>
            </a:r>
          </a:p>
          <a:p>
            <a:pPr algn="l"/>
            <a:r>
              <a:rPr lang="en-US" sz="2600" dirty="0">
                <a:solidFill>
                  <a:srgbClr val="D4E4F0"/>
                </a:solidFill>
                <a:latin typeface="Inter"/>
              </a:rPr>
              <a:t>Now running as HTML5 in your browser.</a:t>
            </a:r>
          </a:p>
        </p:txBody>
      </p:sp>
      <p:sp>
        <p:nvSpPr>
          <p:cNvPr id="6" name="Accent Bar"/>
          <p:cNvSpPr/>
          <p:nvPr/>
        </p:nvSpPr>
        <p:spPr>
          <a:xfrm>
            <a:off x="685800" y="4754880"/>
            <a:ext cx="2011680" cy="82296"/>
          </a:xfrm>
          <a:prstGeom prst="rect">
            <a:avLst/>
          </a:prstGeom>
          <a:solidFill>
            <a:srgbClr val="EF476F"/>
          </a:solidFill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endParaRPr/>
          </a:p>
        </p:txBody>
      </p:sp>
      <p:sp>
        <p:nvSpPr>
          <p:cNvPr id="7" name="Hint"/>
          <p:cNvSpPr/>
          <p:nvPr/>
        </p:nvSpPr>
        <p:spPr>
          <a:xfrm>
            <a:off x="685800" y="598932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600" dirty="0">
                <a:solidFill>
                  <a:srgbClr val="7A93A8"/>
                </a:solidFill>
                <a:latin typeface="Inter"/>
              </a:rPr>
              <a:t>Click, tap or press → to continue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CHOOSE A STOP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Inter"/>
              </a:rPr>
              <a:t>Every link on this slide jumps to another slide</a:t>
            </a:r>
          </a:p>
        </p:txBody>
      </p:sp>
      <p:sp>
        <p:nvSpPr>
          <p:cNvPr id="10" name="Tile Video">
            <a:hlinkClick r:id="rIdJ0" action="ppaction://hlinksldjump"/>
          </p:cNvPr>
          <p:cNvSpPr/>
          <p:nvPr/>
        </p:nvSpPr>
        <p:spPr>
          <a:xfrm>
            <a:off x="685800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Video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Embedded video that plays in place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11" name="Tile Animations">
            <a:hlinkClick r:id="rIdJ1" action="ppaction://hlinksldjump"/>
          </p:cNvPr>
          <p:cNvSpPr/>
          <p:nvPr/>
        </p:nvSpPr>
        <p:spPr>
          <a:xfrm>
            <a:off x="3447288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D4E4F0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Animations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Click-by-click builds and emphasis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12" name="Tile Morph">
            <a:hlinkClick r:id="rIdJ2" action="ppaction://hlinksldjump"/>
          </p:cNvPr>
          <p:cNvSpPr/>
          <p:nvPr/>
        </p:nvSpPr>
        <p:spPr>
          <a:xfrm>
            <a:off x="6208776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Morph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Objects glide between slides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13" name="Tile Charts">
            <a:hlinkClick r:id="rIdJ3" action="ppaction://hlinksldjump"/>
          </p:cNvPr>
          <p:cNvSpPr/>
          <p:nvPr/>
        </p:nvSpPr>
        <p:spPr>
          <a:xfrm>
            <a:off x="8970264" y="2331720"/>
            <a:ext cx="2560320" cy="2834640"/>
          </a:xfrm>
          <a:prstGeom prst="roundRect">
            <a:avLst>
              <a:gd name="adj" fmla="val 8000"/>
            </a:avLst>
          </a:prstGeom>
          <a:solidFill>
            <a:srgbClr val="D4E4F0"/>
          </a:solidFill>
          <a:ln>
            <a:noFill/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2800" b="1" dirty="0">
                <a:solidFill>
                  <a:srgbClr val="001628"/>
                </a:solidFill>
                <a:latin typeface="Inter"/>
              </a:rPr>
              <a:t>Charts</a:t>
            </a:r>
          </a:p>
          <a:p>
            <a:pPr algn="l">
              <a:spcBef>
                <a:spcPts val="800"/>
              </a:spcBef>
            </a:pPr>
            <a:r>
              <a:rPr lang="en-US" sz="1800" dirty="0">
                <a:solidFill>
                  <a:srgbClr val="1D2939"/>
                </a:solidFill>
                <a:latin typeface="Inter"/>
              </a:rPr>
              <a:t>Native charts, not screenshots</a:t>
            </a:r>
          </a:p>
          <a:p>
            <a:pPr algn="l">
              <a:spcBef>
                <a:spcPts val="2200"/>
              </a:spcBef>
            </a:pPr>
            <a:r>
              <a:rPr lang="en-US" sz="1800" b="1" dirty="0">
                <a:solidFill>
                  <a:srgbClr val="EF476F"/>
                </a:solidFill>
                <a:latin typeface="Inter"/>
              </a:rPr>
              <a:t>Go →</a:t>
            </a:r>
          </a:p>
        </p:txBody>
      </p:sp>
      <p:sp>
        <p:nvSpPr>
          <p:cNvPr id="20" name="Or Next"/>
          <p:cNvSpPr/>
          <p:nvPr/>
        </p:nvSpPr>
        <p:spPr>
          <a:xfrm>
            <a:off x="685800" y="557784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600" dirty="0">
                <a:solidFill>
                  <a:srgbClr val="D4E4F0"/>
                </a:solidFill>
                <a:latin typeface="Inter"/>
              </a:rPr>
              <a:t>…or just keep clicking through in order.</a:t>
            </a:r>
          </a:p>
        </p:txBody>
      </p:sp>
      <p:sp>
        <p:nvSpPr>
          <p:cNvPr id="21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7A93A8"/>
                </a:solidFill>
                <a:latin typeface="Inter"/>
              </a:rPr>
              <a:t>Built in PowerPoint · converted by SlideKiln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VIDEO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Inter"/>
              </a:rPr>
              <a:t>The video lives inside the deck</a:t>
            </a:r>
          </a:p>
        </p:txBody>
      </p:sp>
      <p:pic>
        <p:nvPicPr>
          <p:cNvPr id="4" name="Demo Video"/>
          <p:cNvPicPr>
            <a:picLocks noChangeAspect="1"/>
          </p:cNvPicPr>
          <p:nvPr>
            <a:videoFile r:link="rIdV1"/>
            <p:extLst>
              <p:ext uri="{DAA4B4D4-6D71-4841-9C94-3DE7FCFB9230}">
                <p14:media xmlns:p14="http://schemas.microsoft.com/office/powerpoint/2010/main" r:embed="rIdV2"/>
              </p:ext>
            </p:extLst>
          </p:nvPr>
        </p:nvPicPr>
        <p:blipFill>
          <a:blip r:embed="rIdP1"/>
          <a:stretch>
            <a:fillRect/>
          </a:stretch>
        </p:blipFill>
        <p:spPr>
          <a:xfrm>
            <a:off x="685800" y="1920240"/>
            <a:ext cx="6583680" cy="3703320"/>
          </a:xfrm>
          <a:prstGeom prst="rect">
            <a:avLst/>
          </a:prstGeom>
        </p:spPr>
      </p:pic>
      <p:sp>
        <p:nvSpPr>
          <p:cNvPr id="5" name="Video Copy"/>
          <p:cNvSpPr/>
          <p:nvPr/>
        </p:nvSpPr>
        <p:spPr>
          <a:xfrm>
            <a:off x="7635240" y="1920240"/>
            <a:ext cx="3931920" cy="3657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200" b="1" dirty="0">
                <a:solidFill>
                  <a:srgbClr val="00C1C8"/>
                </a:solidFill>
                <a:latin typeface="Inter"/>
              </a:rPr>
              <a:t>Press play.</a:t>
            </a:r>
          </a:p>
          <a:p>
            <a:pPr algn="l">
              <a:spcBef>
                <a:spcPts val="1000"/>
              </a:spcBef>
            </a:pPr>
            <a:r>
              <a:rPr lang="en-US" sz="1800" dirty="0">
                <a:solidFill>
                  <a:srgbClr val="D4E4F0"/>
                </a:solidFill>
                <a:latin typeface="Inter"/>
              </a:rPr>
              <a:t>The .mp4 was embedded in PowerPoint the normal way. SlideKiln carries it into the HTML package, so it plays right here, with no YouTube link and no plugin.</a:t>
            </a:r>
          </a:p>
        </p:txBody>
      </p:sp>
      <p:sp>
        <p:nvSpPr>
          <p:cNvPr id="6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7A93A8"/>
                </a:solidFill>
                <a:latin typeface="Inter"/>
              </a:rPr>
              <a:t>Built in PowerPoint · converted by SlideKiln</a:t>
            </a:r>
          </a:p>
        </p:txBody>
      </p:sp>
      <p:sp>
        <p:nvSpPr>
          <p:cNvPr id="7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ANIMATIONS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001628"/>
                </a:solidFill>
                <a:latin typeface="Inter"/>
              </a:rPr>
              <a:t>Click to build this slide</a:t>
            </a:r>
          </a:p>
        </p:txBody>
      </p:sp>
      <p:sp>
        <p:nvSpPr>
          <p:cNvPr id="10" name="Card 1"/>
          <p:cNvSpPr/>
          <p:nvPr/>
        </p:nvSpPr>
        <p:spPr>
          <a:xfrm>
            <a:off x="685800" y="2194560"/>
            <a:ext cx="33832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4000" b="1" dirty="0">
                <a:solidFill>
                  <a:srgbClr val="00C1C8"/>
                </a:solidFill>
                <a:latin typeface="Inter"/>
              </a:rPr>
              <a:t>1</a:t>
            </a:r>
          </a:p>
          <a:p>
            <a:pPr algn="l">
              <a:spcBef>
                <a:spcPts val="400"/>
              </a:spcBef>
            </a:pPr>
            <a:r>
              <a:rPr lang="en-US" sz="2800" b="1" dirty="0">
                <a:solidFill>
                  <a:srgbClr val="001628"/>
                </a:solidFill>
                <a:latin typeface="Inter"/>
              </a:rPr>
              <a:t>Fade in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rgbClr val="667085"/>
                </a:solidFill>
                <a:latin typeface="Inter"/>
              </a:rPr>
              <a:t>Click once.</a:t>
            </a:r>
          </a:p>
        </p:txBody>
      </p:sp>
      <p:sp>
        <p:nvSpPr>
          <p:cNvPr id="11" name="Card 2"/>
          <p:cNvSpPr/>
          <p:nvPr/>
        </p:nvSpPr>
        <p:spPr>
          <a:xfrm>
            <a:off x="4343400" y="2194560"/>
            <a:ext cx="33832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4000" b="1" dirty="0">
                <a:solidFill>
                  <a:srgbClr val="00C1C8"/>
                </a:solidFill>
                <a:latin typeface="Inter"/>
              </a:rPr>
              <a:t>2</a:t>
            </a:r>
          </a:p>
          <a:p>
            <a:pPr algn="l">
              <a:spcBef>
                <a:spcPts val="400"/>
              </a:spcBef>
            </a:pPr>
            <a:r>
              <a:rPr lang="en-US" sz="2800" b="1" dirty="0">
                <a:solidFill>
                  <a:srgbClr val="001628"/>
                </a:solidFill>
                <a:latin typeface="Inter"/>
              </a:rPr>
              <a:t>Fly in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rgbClr val="667085"/>
                </a:solidFill>
                <a:latin typeface="Inter"/>
              </a:rPr>
              <a:t>Click again.</a:t>
            </a:r>
          </a:p>
        </p:txBody>
      </p:sp>
      <p:sp>
        <p:nvSpPr>
          <p:cNvPr id="12" name="Card 3"/>
          <p:cNvSpPr/>
          <p:nvPr/>
        </p:nvSpPr>
        <p:spPr>
          <a:xfrm>
            <a:off x="8001000" y="2194560"/>
            <a:ext cx="3383280" cy="23774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274320" tIns="274320" rIns="274320" bIns="274320" anchor="t">
            <a:normAutofit/>
          </a:bodyPr>
          <a:lstStyle/>
          <a:p>
            <a:pPr algn="l"/>
            <a:r>
              <a:rPr lang="en-US" sz="4000" b="1" dirty="0">
                <a:solidFill>
                  <a:srgbClr val="EF476F"/>
                </a:solidFill>
                <a:latin typeface="Inter"/>
              </a:rPr>
              <a:t>3</a:t>
            </a:r>
          </a:p>
          <a:p>
            <a:pPr algn="l">
              <a:spcBef>
                <a:spcPts val="400"/>
              </a:spcBef>
            </a:pPr>
            <a:r>
              <a:rPr lang="en-US" sz="2800" b="1" dirty="0">
                <a:solidFill>
                  <a:srgbClr val="001628"/>
                </a:solidFill>
                <a:latin typeface="Inter"/>
              </a:rPr>
              <a:t>Wipe</a:t>
            </a:r>
          </a:p>
          <a:p>
            <a:pPr algn="l">
              <a:spcBef>
                <a:spcPts val="600"/>
              </a:spcBef>
            </a:pPr>
            <a:r>
              <a:rPr lang="en-US" sz="1800" dirty="0">
                <a:solidFill>
                  <a:srgbClr val="667085"/>
                </a:solidFill>
                <a:latin typeface="Inter"/>
              </a:rPr>
              <a:t>And once more.</a:t>
            </a:r>
          </a:p>
        </p:txBody>
      </p:sp>
      <p:sp>
        <p:nvSpPr>
          <p:cNvPr id="20" name="Star"/>
          <p:cNvSpPr/>
          <p:nvPr/>
        </p:nvSpPr>
        <p:spPr>
          <a:xfrm>
            <a:off x="5394960" y="4892040"/>
            <a:ext cx="1188720" cy="1188720"/>
          </a:xfrm>
          <a:prstGeom prst="star5">
            <a:avLst/>
          </a:prstGeom>
          <a:solidFill>
            <a:srgbClr val="EF476F"/>
          </a:solidFill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endParaRPr/>
          </a:p>
        </p:txBody>
      </p:sp>
      <p:sp>
        <p:nvSpPr>
          <p:cNvPr id="21" name="Payoff"/>
          <p:cNvSpPr/>
          <p:nvPr/>
        </p:nvSpPr>
        <p:spPr>
          <a:xfrm>
            <a:off x="6766560" y="5074920"/>
            <a:ext cx="4389120" cy="8229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700" b="1" dirty="0">
                <a:solidFill>
                  <a:srgbClr val="001628"/>
                </a:solidFill>
                <a:latin typeface="Inter"/>
              </a:rPr>
              <a:t>Timing, order and emphasis all survive.</a:t>
            </a:r>
          </a:p>
        </p:txBody>
      </p:sp>
      <p:sp>
        <p:nvSpPr>
          <p:cNvPr id="22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667085"/>
                </a:solidFill>
                <a:latin typeface="Inter"/>
              </a:rPr>
              <a:t>Built in PowerPoint · converted by SlideKiln</a:t>
            </a:r>
          </a:p>
        </p:txBody>
      </p:sp>
      <p:sp>
        <p:nvSpPr>
          <p:cNvPr id="23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9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MORPH</a:t>
            </a:r>
          </a:p>
        </p:txBody>
      </p:sp>
      <p:sp>
        <p:nvSpPr>
          <p:cNvPr id="3" name="!!morph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400" b="1" dirty="0">
                <a:solidFill>
                  <a:srgbClr val="FFFFFF"/>
                </a:solidFill>
                <a:latin typeface="Inter"/>
              </a:rPr>
              <a:t>Decks on most platforms: a mess of screenshots</a:t>
            </a:r>
          </a:p>
        </p:txBody>
      </p:sp>
      <p:sp>
        <p:nvSpPr>
          <p:cNvPr id="10" name="!!thumbA"/>
          <p:cNvSpPr/>
          <p:nvPr/>
        </p:nvSpPr>
        <p:spPr>
          <a:xfrm rot="-840000">
            <a:off x="914400" y="210312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00C1C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1" name="!!thumbB"/>
          <p:cNvSpPr/>
          <p:nvPr/>
        </p:nvSpPr>
        <p:spPr>
          <a:xfrm rot="660000">
            <a:off x="4480560" y="420624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EF476F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2" name="!!thumbC"/>
          <p:cNvSpPr/>
          <p:nvPr/>
        </p:nvSpPr>
        <p:spPr>
          <a:xfrm rot="1080000">
            <a:off x="8138160" y="182880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5C59E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3" name="!!thumbD"/>
          <p:cNvSpPr/>
          <p:nvPr/>
        </p:nvSpPr>
        <p:spPr>
          <a:xfrm rot="480000">
            <a:off x="2377440" y="457200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0ECD94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4" name="!!thumbE"/>
          <p:cNvSpPr/>
          <p:nvPr/>
        </p:nvSpPr>
        <p:spPr>
          <a:xfrm rot="-1200000">
            <a:off x="6217920" y="265176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E98841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15" name="!!thumbF"/>
          <p:cNvSpPr/>
          <p:nvPr/>
        </p:nvSpPr>
        <p:spPr>
          <a:xfrm rot="-420000">
            <a:off x="9144000" y="4297680"/>
            <a:ext cx="2103120" cy="1188720"/>
          </a:xfrm>
          <a:prstGeom prst="roundRect">
            <a:avLst>
              <a:gd name="adj" fmla="val 10000"/>
            </a:avLst>
          </a:prstGeom>
          <a:solidFill>
            <a:srgbClr val="004777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endParaRPr/>
          </a:p>
        </p:txBody>
      </p:sp>
      <p:sp>
        <p:nvSpPr>
          <p:cNvPr id="30" name="Next Hint"/>
          <p:cNvSpPr/>
          <p:nvPr/>
        </p:nvSpPr>
        <p:spPr>
          <a:xfrm>
            <a:off x="685800" y="617220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400" b="1" dirty="0">
                <a:solidFill>
                  <a:srgbClr val="00C1C8"/>
                </a:solidFill>
                <a:latin typeface="Inter"/>
              </a:rPr>
              <a:t>Click to morph →</a:t>
            </a:r>
          </a:p>
        </p:txBody>
      </p:sp>
      <p:sp>
        <p:nvSpPr>
          <p:cNvPr id="31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MORPH</a:t>
            </a:r>
          </a:p>
        </p:txBody>
      </p:sp>
      <p:sp>
        <p:nvSpPr>
          <p:cNvPr id="3" name="!!morph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400" b="1" dirty="0">
                <a:solidFill>
                  <a:srgbClr val="00C1C8"/>
                </a:solidFill>
                <a:latin typeface="Inter"/>
              </a:rPr>
              <a:t>With SlideKiln: every slide, in its place</a:t>
            </a:r>
          </a:p>
        </p:txBody>
      </p:sp>
      <p:sp>
        <p:nvSpPr>
          <p:cNvPr id="10" name="!!thumbA"/>
          <p:cNvSpPr/>
          <p:nvPr/>
        </p:nvSpPr>
        <p:spPr>
          <a:xfrm>
            <a:off x="685800" y="20116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00C1C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1</a:t>
            </a:r>
          </a:p>
        </p:txBody>
      </p:sp>
      <p:sp>
        <p:nvSpPr>
          <p:cNvPr id="11" name="!!thumbB"/>
          <p:cNvSpPr/>
          <p:nvPr/>
        </p:nvSpPr>
        <p:spPr>
          <a:xfrm>
            <a:off x="4343400" y="20116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EF476F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2</a:t>
            </a:r>
          </a:p>
        </p:txBody>
      </p:sp>
      <p:sp>
        <p:nvSpPr>
          <p:cNvPr id="12" name="!!thumbC"/>
          <p:cNvSpPr/>
          <p:nvPr/>
        </p:nvSpPr>
        <p:spPr>
          <a:xfrm>
            <a:off x="8001000" y="20116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5C59E8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3</a:t>
            </a:r>
          </a:p>
        </p:txBody>
      </p:sp>
      <p:sp>
        <p:nvSpPr>
          <p:cNvPr id="13" name="!!thumbD"/>
          <p:cNvSpPr/>
          <p:nvPr/>
        </p:nvSpPr>
        <p:spPr>
          <a:xfrm>
            <a:off x="685800" y="40690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0ECD94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4</a:t>
            </a:r>
          </a:p>
        </p:txBody>
      </p:sp>
      <p:sp>
        <p:nvSpPr>
          <p:cNvPr id="14" name="!!thumbE"/>
          <p:cNvSpPr/>
          <p:nvPr/>
        </p:nvSpPr>
        <p:spPr>
          <a:xfrm>
            <a:off x="4343400" y="40690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E98841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5</a:t>
            </a:r>
          </a:p>
        </p:txBody>
      </p:sp>
      <p:sp>
        <p:nvSpPr>
          <p:cNvPr id="15" name="!!thumbF"/>
          <p:cNvSpPr/>
          <p:nvPr/>
        </p:nvSpPr>
        <p:spPr>
          <a:xfrm>
            <a:off x="8001000" y="4069080"/>
            <a:ext cx="3383280" cy="1874520"/>
          </a:xfrm>
          <a:prstGeom prst="roundRect">
            <a:avLst>
              <a:gd name="adj" fmla="val 10000"/>
            </a:avLst>
          </a:prstGeom>
          <a:solidFill>
            <a:srgbClr val="004777"/>
          </a:solidFill>
          <a:ln>
            <a:noFill/>
          </a:ln>
        </p:spPr>
        <p:txBody>
          <a:bodyPr wrap="square" lIns="182880" tIns="182880" rIns="182880" bIns="182880" anchor="b">
            <a:norm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  <a:latin typeface="Inter"/>
              </a:rPr>
              <a:t>Slide 6</a:t>
            </a:r>
          </a:p>
        </p:txBody>
      </p:sp>
      <p:sp>
        <p:nvSpPr>
          <p:cNvPr id="31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6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685800" y="5029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300" b="1" dirty="0">
                <a:solidFill>
                  <a:srgbClr val="EF476F"/>
                </a:solidFill>
                <a:latin typeface="Inter"/>
              </a:rPr>
              <a:t>CHARTS</a:t>
            </a:r>
          </a:p>
        </p:txBody>
      </p:sp>
      <p:sp>
        <p:nvSpPr>
          <p:cNvPr id="3" name="Title"/>
          <p:cNvSpPr/>
          <p:nvPr/>
        </p:nvSpPr>
        <p:spPr>
          <a:xfrm>
            <a:off x="685800" y="868680"/>
            <a:ext cx="1078992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3800" b="1" dirty="0">
                <a:solidFill>
                  <a:srgbClr val="001628"/>
                </a:solidFill>
                <a:latin typeface="Inter"/>
              </a:rPr>
              <a:t>This chart is real data, not a picture</a:t>
            </a:r>
          </a:p>
        </p:txBody>
      </p:sp>
      <p:sp>
        <p:nvSpPr>
          <p:cNvPr id="4" name="Chart Card"/>
          <p:cNvSpPr/>
          <p:nvPr/>
        </p:nvSpPr>
        <p:spPr>
          <a:xfrm>
            <a:off x="685800" y="1920240"/>
            <a:ext cx="6766560" cy="40233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D4E4F0"/>
            </a:solidFill>
          </a:ln>
        </p:spPr>
        <p:txBody>
          <a:bodyPr wrap="square" lIns="91440" tIns="91440" rIns="91440" bIns="91440" anchor="t">
            <a:normAutofit/>
          </a:bodyPr>
          <a:lstStyle/>
          <a:p>
            <a:endParaRPr/>
          </a:p>
        </p:txBody>
      </p:sp>
      <p:graphicFrame>
        <p:nvGraphicFramePr>
          <p:cNvPr id="5" name="Native Chart"/>
          <p:cNvGraphicFramePr/>
          <p:nvPr/>
        </p:nvGraphicFramePr>
        <p:xfrm>
          <a:off x="868680" y="2057400"/>
          <a:ext cx="6400800" cy="3749040"/>
        </p:xfrm>
        <a:graphic>
          <a:graphicData uri="http://schemas.openxmlformats.org/drawingml/2006/chart">
            <c:chart xmlns:c="http://schemas.openxmlformats.org/drawingml/2006/chart" r:id="rIdC1"/>
          </a:graphicData>
        </a:graphic>
      </p:graphicFrame>
      <p:sp>
        <p:nvSpPr>
          <p:cNvPr id="6" name="Chart Copy"/>
          <p:cNvSpPr/>
          <p:nvPr/>
        </p:nvSpPr>
        <p:spPr>
          <a:xfrm>
            <a:off x="7863840" y="2011680"/>
            <a:ext cx="3657600" cy="3657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000" b="1" dirty="0">
                <a:solidFill>
                  <a:srgbClr val="001628"/>
                </a:solidFill>
                <a:latin typeface="Inter"/>
              </a:rPr>
              <a:t>What survives the trip to the web?</a:t>
            </a:r>
          </a:p>
          <a:p>
            <a:pPr algn="l">
              <a:spcBef>
                <a:spcPts val="1000"/>
              </a:spcBef>
            </a:pPr>
            <a:r>
              <a:rPr lang="en-US" sz="1700" dirty="0">
                <a:solidFill>
                  <a:srgbClr val="667085"/>
                </a:solidFill>
                <a:latin typeface="Inter"/>
              </a:rPr>
              <a:t>Image previews keep the layout and lose the rest. SlideKiln keeps all four.</a:t>
            </a:r>
          </a:p>
          <a:p>
            <a:pPr algn="l">
              <a:spcBef>
                <a:spcPts val="1000"/>
              </a:spcBef>
            </a:pPr>
            <a:r>
              <a:rPr lang="en-US" sz="1700" dirty="0">
                <a:solidFill>
                  <a:srgbClr val="667085"/>
                </a:solidFill>
                <a:latin typeface="Inter"/>
              </a:rPr>
              <a:t>The chart itself is drawn from the data inside the .pptx, as crisp vectors that stay sharp at any zoom.</a:t>
            </a:r>
          </a:p>
        </p:txBody>
      </p:sp>
      <p:sp>
        <p:nvSpPr>
          <p:cNvPr id="7" name="Footer"/>
          <p:cNvSpPr/>
          <p:nvPr/>
        </p:nvSpPr>
        <p:spPr>
          <a:xfrm>
            <a:off x="685800" y="62179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1100" dirty="0">
                <a:solidFill>
                  <a:srgbClr val="667085"/>
                </a:solidFill>
                <a:latin typeface="Inter"/>
              </a:rPr>
              <a:t>Built in PowerPoint · converted by SlideKiln</a:t>
            </a:r>
          </a:p>
        </p:txBody>
      </p:sp>
      <p:sp>
        <p:nvSpPr>
          <p:cNvPr id="8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split orient="vert" dir="ou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/>
          <p:cNvPicPr>
            <a:picLocks noChangeAspect="1"/>
          </p:cNvPicPr>
          <p:nvPr/>
        </p:nvPicPr>
        <p:blipFill>
          <a:blip r:embed="rIdLogo"/>
          <a:stretch>
            <a:fillRect/>
          </a:stretch>
        </p:blipFill>
        <p:spPr>
          <a:xfrm>
            <a:off x="685800" y="640080"/>
            <a:ext cx="731520" cy="731520"/>
          </a:xfrm>
          <a:prstGeom prst="rect">
            <a:avLst/>
          </a:prstGeom>
        </p:spPr>
      </p:pic>
      <p:sp>
        <p:nvSpPr>
          <p:cNvPr id="3" name="Close Headline"/>
          <p:cNvSpPr/>
          <p:nvPr/>
        </p:nvSpPr>
        <p:spPr>
          <a:xfrm>
            <a:off x="685800" y="1828800"/>
            <a:ext cx="10515600" cy="13716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4800" b="1" dirty="0">
                <a:solidFill>
                  <a:srgbClr val="FFFFFF"/>
                </a:solidFill>
                <a:latin typeface="Inter"/>
              </a:rPr>
              <a:t>Everything you just clicked was a .pptx.</a:t>
            </a:r>
          </a:p>
        </p:txBody>
      </p:sp>
      <p:sp>
        <p:nvSpPr>
          <p:cNvPr id="4" name="Close Sub"/>
          <p:cNvSpPr/>
          <p:nvPr/>
        </p:nvSpPr>
        <p:spPr>
          <a:xfrm>
            <a:off x="685800" y="3246120"/>
            <a:ext cx="9601200" cy="9144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t">
            <a:normAutofit/>
          </a:bodyPr>
          <a:lstStyle/>
          <a:p>
            <a:pPr algn="l"/>
            <a:r>
              <a:rPr lang="en-US" sz="2400" dirty="0">
                <a:solidFill>
                  <a:srgbClr val="D4E4F0"/>
                </a:solidFill>
                <a:latin typeface="Inter"/>
              </a:rPr>
              <a:t>Put your own decks on the web, or inside your product, the same way.</a:t>
            </a:r>
          </a:p>
        </p:txBody>
      </p:sp>
      <p:sp>
        <p:nvSpPr>
          <p:cNvPr id="5" name="CTA">
            <a:hlinkClick r:id="rIdSite"/>
          </p:cNvPr>
          <p:cNvSpPr/>
          <p:nvPr/>
        </p:nvSpPr>
        <p:spPr>
          <a:xfrm>
            <a:off x="685800" y="4480560"/>
            <a:ext cx="4754880" cy="777240"/>
          </a:xfrm>
          <a:prstGeom prst="roundRect">
            <a:avLst>
              <a:gd name="adj" fmla="val 50000"/>
            </a:avLst>
          </a:prstGeom>
          <a:solidFill>
            <a:srgbClr val="EF476F"/>
          </a:solidFill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Inter"/>
              </a:rPr>
              <a:t>Convert your first deck free →</a:t>
            </a:r>
          </a:p>
        </p:txBody>
      </p:sp>
      <p:sp>
        <p:nvSpPr>
          <p:cNvPr id="6" name="URL"/>
          <p:cNvSpPr/>
          <p:nvPr/>
        </p:nvSpPr>
        <p:spPr>
          <a:xfrm>
            <a:off x="5669280" y="4480560"/>
            <a:ext cx="3657600" cy="77724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/>
            <a:r>
              <a:rPr lang="en-US" sz="2000" b="1" dirty="0">
                <a:solidFill>
                  <a:srgbClr val="00C1C8"/>
                </a:solidFill>
                <a:latin typeface="Inter"/>
              </a:rPr>
              <a:t>slidekiln.com</a:t>
            </a:r>
          </a:p>
        </p:txBody>
      </p:sp>
      <p:sp>
        <p:nvSpPr>
          <p:cNvPr id="7" name="Menu Button">
            <a:hlinkClick r:id="rIdMenu" action="ppaction://hlinksldjump"/>
          </p:cNvPr>
          <p:cNvSpPr/>
          <p:nvPr/>
        </p:nvSpPr>
        <p:spPr>
          <a:xfrm>
            <a:off x="10104120" y="6172200"/>
            <a:ext cx="1463040" cy="411480"/>
          </a:xfrm>
          <a:prstGeom prst="roundRect">
            <a:avLst>
              <a:gd name="adj" fmla="val 50000"/>
            </a:avLst>
          </a:prstGeom>
          <a:solidFill>
            <a:srgbClr val="00C1C8"/>
          </a:solidFill>
          <a:ln>
            <a:noFill/>
          </a:ln>
        </p:spPr>
        <p:txBody>
          <a:bodyPr wrap="square" lIns="45720" tIns="45720" rIns="45720" bIns="45720" anchor="ctr">
            <a:normAutofit/>
          </a:bodyPr>
          <a:lstStyle/>
          <a:p>
            <a:pPr algn="ctr"/>
            <a:r>
              <a:rPr lang="en-US" sz="1200" b="1" dirty="0">
                <a:solidFill>
                  <a:srgbClr val="001628"/>
                </a:solidFill>
                <a:latin typeface="Inter"/>
              </a:rPr>
              <a:t>← Menu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12" dur="500" fill="hold" autoRev="1"/>
                                        <p:tgtEl>
                                          <p:spTgt spid="5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deKiln">
  <a:themeElements>
    <a:clrScheme name="SlideKiln">
      <a:dk1>
        <a:srgbClr val="001628"/>
      </a:dk1>
      <a:lt1>
        <a:srgbClr val="FFFFFF"/>
      </a:lt1>
      <a:dk2>
        <a:srgbClr val="004777"/>
      </a:dk2>
      <a:lt2>
        <a:srgbClr val="F8F9FA"/>
      </a:lt2>
      <a:accent1>
        <a:srgbClr val="00C1C8"/>
      </a:accent1>
      <a:accent2>
        <a:srgbClr val="EF476F"/>
      </a:accent2>
      <a:accent3>
        <a:srgbClr val="5C59E8"/>
      </a:accent3>
      <a:accent4>
        <a:srgbClr val="0ECD94"/>
      </a:accent4>
      <a:accent5>
        <a:srgbClr val="E98841"/>
      </a:accent5>
      <a:accent6>
        <a:srgbClr val="004777"/>
      </a:accent6>
      <a:hlink>
        <a:srgbClr val="00C1C8"/>
      </a:hlink>
      <a:folHlink>
        <a:srgbClr val="00C1C8"/>
      </a:folHlink>
    </a:clrScheme>
    <a:fontScheme name="SlideKiln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>
          <a:solidFill>
            <a:schemeClr val="phClr"/>
          </a:solidFill>
        </a:ln>
        <a:ln>
          <a:solidFill>
            <a:schemeClr val="phClr"/>
          </a:solidFill>
        </a:ln>
        <a:ln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